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72" r:id="rId2"/>
    <p:sldId id="273" r:id="rId3"/>
    <p:sldId id="274" r:id="rId4"/>
    <p:sldId id="275" r:id="rId5"/>
    <p:sldId id="277" r:id="rId6"/>
    <p:sldId id="278" r:id="rId7"/>
    <p:sldId id="279" r:id="rId8"/>
    <p:sldId id="282" r:id="rId9"/>
    <p:sldId id="283" r:id="rId10"/>
    <p:sldId id="284" r:id="rId11"/>
    <p:sldId id="288" r:id="rId12"/>
    <p:sldId id="281" r:id="rId13"/>
    <p:sldId id="285" r:id="rId14"/>
    <p:sldId id="286" r:id="rId15"/>
    <p:sldId id="287" r:id="rId16"/>
    <p:sldId id="289" r:id="rId17"/>
    <p:sldId id="280" r:id="rId18"/>
    <p:sldId id="290" r:id="rId19"/>
    <p:sldId id="29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1" autoAdjust="0"/>
    <p:restoredTop sz="94660"/>
  </p:normalViewPr>
  <p:slideViewPr>
    <p:cSldViewPr>
      <p:cViewPr>
        <p:scale>
          <a:sx n="91" d="100"/>
          <a:sy n="91" d="100"/>
        </p:scale>
        <p:origin x="8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BEDC6F-A21B-4D9F-8D8A-F20832FCFF50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0533A6-8D31-4973-B6BE-390641A46E9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C2E4-B8E8-4E3C-BCE9-6F82465BF0A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62E90EB-8916-473A-A758-4ACB3A489600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B591905-8FD3-4DEF-AC72-87ACAF0FD0F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7984B-5340-4DBA-8060-38858C31F320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D5395-B431-494D-9571-29EC018D240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998D9-5239-4CC2-B465-19EE53AD2FED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3EF89-CC2D-4A81-970C-97D924D1A55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901407-EB2B-4CCC-AF22-FB73E4C888E4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7ADA7C-B6DA-419A-B42B-8A2267FA2F8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78CC488-FBDC-47DA-BECC-D91AA43E2252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AEEE91F-0D1F-4917-94A9-4194061E237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A72931-0AB9-4DA9-B5FD-E407C05EB466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52555-6982-4519-A3B5-95CDD385434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4D433E-2EAE-4358-93D8-5560D5D81F77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10939F-26C9-4E4E-8F5C-41437657651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67BB08-9D17-454F-88C1-AE3894464B18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DDFCEE-63B4-4D6A-9C4E-613B5A5B9C4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29643-8BD7-4682-8469-C7B0A19FD9F4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BFEC-33F2-4D75-9926-E5E7651B703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1DDE166-8BDB-467A-9892-98EB9B75EA45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1A004EB-3F8E-4F86-9B63-3B8D6643F88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2774B58-ABF3-4567-AD04-8439BC491B01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B13CF74-D5EB-4FE0-BCBE-A1E856743BC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B86CE4F-A423-4184-8E0F-949A94F83CC1}" type="datetimeFigureOut">
              <a:rPr lang="ru-RU"/>
              <a:pPr>
                <a:defRPr/>
              </a:pPr>
              <a:t>16.10.2014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117616-5598-4106-BE13-EF9109BB73B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17" r:id="rId7"/>
    <p:sldLayoutId id="2147483726" r:id="rId8"/>
    <p:sldLayoutId id="2147483727" r:id="rId9"/>
    <p:sldLayoutId id="2147483718" r:id="rId10"/>
    <p:sldLayoutId id="2147483719" r:id="rId11"/>
  </p:sldLayoutIdLst>
  <p:txStyles>
    <p:titleStyle>
      <a:lvl1pPr marL="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AFE3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2pPr>
      <a:lvl3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3pPr>
      <a:lvl4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4pPr>
      <a:lvl5pPr marL="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2007" TargetMode="External"/><Relationship Id="rId2" Type="http://schemas.openxmlformats.org/officeDocument/2006/relationships/hyperlink" Target="http://uk.wikipedia.org/wiki/13_%D0%B6%D0%BE%D0%B2%D1%82%D0%BD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uk.wikipedia.org/wiki/%D0%94%D0%BD%D1%96%D0%BF%D1%80%D0%BE%D0%BF%D0%B5%D1%82%D1%80%D0%BE%D0%B2%D1%81%D1%8C%D0%BA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85813" y="1643063"/>
            <a:ext cx="74295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9600">
                <a:latin typeface="Cambria" pitchFamily="18" charset="0"/>
              </a:rPr>
              <a:t>Природний газ</a:t>
            </a:r>
            <a:endParaRPr lang="ru-RU" sz="960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43375" y="285750"/>
            <a:ext cx="4500563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ambria" pitchFamily="18" charset="0"/>
              </a:rPr>
              <a:t>Крім трубопровідного транспорту використовують спеціальні танкери — газовози. Це спеціальні кораблі, на яких газ перевозиться в стиснутому або скрапленому стані при визначених термобаричних умовах. У такий спосіб для транспортування газу цим способом необхідно простягнути газопровід до берега моря, побудувати на березі газовий завод, що скраплює, порт для танкерів, і самі танкери. Такий вид транспорту вважається економічно обґрунтованим при віддаленості споживача скрапленого газу більш 3000 км</a:t>
            </a:r>
            <a:r>
              <a:rPr lang="ru-RU" sz="2400">
                <a:latin typeface="Cambria" pitchFamily="18" charset="0"/>
              </a:rPr>
              <a:t>.</a:t>
            </a:r>
          </a:p>
        </p:txBody>
      </p:sp>
      <p:pic>
        <p:nvPicPr>
          <p:cNvPr id="5" name="Рисунок 4" descr="pictur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57188"/>
            <a:ext cx="378618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spg-tanker-metanovoz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3571875"/>
            <a:ext cx="3786187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75" y="357188"/>
            <a:ext cx="828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>
                <a:latin typeface="Cambria" pitchFamily="18" charset="0"/>
              </a:rPr>
              <a:t>Ресурси і запаси природного газу</a:t>
            </a:r>
            <a:endParaRPr lang="ru-RU" sz="4000"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0063" y="1214438"/>
            <a:ext cx="8072437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mbria" pitchFamily="18" charset="0"/>
              </a:rPr>
              <a:t>Займають важливе місце в світовому енергобалансі і роль їх буде зростати. Початкові ресурси природного горючого газу світу, за різними оцінками, становлять 327—546 трлн м</a:t>
            </a:r>
            <a:r>
              <a:rPr lang="ru-RU" sz="2000" baseline="30000">
                <a:latin typeface="Cambria" pitchFamily="18" charset="0"/>
              </a:rPr>
              <a:t>3</a:t>
            </a:r>
            <a:r>
              <a:rPr lang="ru-RU" sz="2000">
                <a:latin typeface="Cambria" pitchFamily="18" charset="0"/>
              </a:rPr>
              <a:t>. Геологічна служба США оцінює ресурси газу країн СНД в 107 трлн м</a:t>
            </a:r>
            <a:r>
              <a:rPr lang="ru-RU" sz="2000" baseline="30000">
                <a:latin typeface="Cambria" pitchFamily="18" charset="0"/>
              </a:rPr>
              <a:t>3</a:t>
            </a:r>
            <a:r>
              <a:rPr lang="ru-RU" sz="2000">
                <a:latin typeface="Cambria" pitchFamily="18" charset="0"/>
              </a:rPr>
              <a:t> і не враховує ресурси глибоководних акваторій. За даними «Газпрому» за станом на 01.01.1991 р., початкові ресурси газу країн СНД становили 250 трлн м</a:t>
            </a:r>
            <a:r>
              <a:rPr lang="ru-RU" sz="2000" baseline="30000">
                <a:latin typeface="Cambria" pitchFamily="18" charset="0"/>
              </a:rPr>
              <a:t>3</a:t>
            </a:r>
            <a:r>
              <a:rPr lang="ru-RU" sz="2000">
                <a:latin typeface="Cambria" pitchFamily="18" charset="0"/>
              </a:rPr>
              <a:t>. Понад 30% світових початкових ресурсів природного газу припадає на частку країн СНД, приблизно 20% — на країни Близького і Середнього Сходу, 10-17% — на Північну Америку. Африка і Латинська Америка – 6%. </a:t>
            </a:r>
          </a:p>
        </p:txBody>
      </p:sp>
      <p:pic>
        <p:nvPicPr>
          <p:cNvPr id="8" name="Рисунок 7" descr="gas_8-300x20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4071938"/>
            <a:ext cx="40719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85875" y="214313"/>
            <a:ext cx="6572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800">
                <a:latin typeface="Cambria" pitchFamily="18" charset="0"/>
              </a:rPr>
              <a:t>Поширення</a:t>
            </a:r>
            <a:endParaRPr lang="ru-RU" sz="4800"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0063" y="1214438"/>
            <a:ext cx="4071937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mbria" pitchFamily="18" charset="0"/>
              </a:rPr>
              <a:t>30—32%  світових запасів природного газу належать Росії. На другому місці – Іран (15% світових запасів). Також великі запаси газу мають Норвегія, США, Канада. </a:t>
            </a:r>
            <a:endParaRPr lang="en-US" sz="2000">
              <a:latin typeface="Rockwell"/>
            </a:endParaRPr>
          </a:p>
          <a:p>
            <a:r>
              <a:rPr lang="ru-RU" sz="2000">
                <a:latin typeface="Cambria" pitchFamily="18" charset="0"/>
              </a:rPr>
              <a:t>Україна видобуває за рік понад 19 млрд. м³ газу. Станом на листопад 2004р. Україна мала 561 млрд. м³ розвіданих запасів природного газу (33-є місце у світі). </a:t>
            </a:r>
            <a:endParaRPr lang="en-US" sz="2000">
              <a:latin typeface="Rockwell"/>
            </a:endParaRPr>
          </a:p>
          <a:p>
            <a:r>
              <a:rPr lang="ru-RU" sz="2000">
                <a:latin typeface="Cambria" pitchFamily="18" charset="0"/>
              </a:rPr>
              <a:t>Перспективними родовищами природного газу можуть стати шельф Чорного і Азовського морів.  </a:t>
            </a:r>
          </a:p>
          <a:p>
            <a:r>
              <a:rPr lang="ru-RU">
                <a:latin typeface="Cambria" pitchFamily="18" charset="0"/>
              </a:rPr>
              <a:t>   </a:t>
            </a:r>
          </a:p>
        </p:txBody>
      </p:sp>
      <p:pic>
        <p:nvPicPr>
          <p:cNvPr id="6" name="Рисунок 5" descr="A_314_433x43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714500"/>
            <a:ext cx="39624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14438" y="142875"/>
            <a:ext cx="6858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5400">
                <a:latin typeface="Cambria" pitchFamily="18" charset="0"/>
              </a:rPr>
              <a:t>Застосування</a:t>
            </a:r>
            <a:endParaRPr lang="ru-RU" sz="5400"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00563" y="1214438"/>
            <a:ext cx="4214812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ambria" pitchFamily="18" charset="0"/>
              </a:rPr>
              <a:t>Природний газ широко використовується в хімічній промисловості як вихідна сировина . Також використовується як пальне, для опалення житлових будинків, паливо для машин, електростанцій і ін. Сьогодні із понад 50 млн тонн водню, що виробляється у світі, половина отримується шляхом конверсії водяної пари із природним газом. Використання водню, як палива, є основою </a:t>
            </a:r>
            <a:r>
              <a:rPr lang="ru-RU" sz="2200" u="sng">
                <a:latin typeface="Cambria" pitchFamily="18" charset="0"/>
              </a:rPr>
              <a:t> </a:t>
            </a:r>
            <a:r>
              <a:rPr lang="ru-RU" sz="2200">
                <a:latin typeface="Cambria" pitchFamily="18" charset="0"/>
              </a:rPr>
              <a:t>водневої енергетики.</a:t>
            </a:r>
          </a:p>
        </p:txBody>
      </p:sp>
      <p:pic>
        <p:nvPicPr>
          <p:cNvPr id="6" name="Рисунок 5" descr="6fc0e200a0061c30d28322d69629bb6c6bdec0b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143000"/>
            <a:ext cx="4000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153604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071938"/>
            <a:ext cx="400050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357688" y="357188"/>
            <a:ext cx="4500562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ambria" pitchFamily="18" charset="0"/>
              </a:rPr>
              <a:t>КОЕФІЦІЄНТ НЕРІВНОМІРНОСТІ СПОЖИВАННЯ ГАЗУ — відношення середньої фактичної витрати газу за певний період (сезон, добу, годину) до середньої витрати за більший відповідний період (відповідно рік, місяць, доба).</a:t>
            </a:r>
          </a:p>
          <a:p>
            <a:r>
              <a:rPr lang="ru-RU" sz="2200">
                <a:latin typeface="Cambria" pitchFamily="18" charset="0"/>
              </a:rPr>
              <a:t>Україна відноситься до енергодефіцитних країн, яка задовільняє свої потреби в енергетичних ресурсах за рахунок власного виробництва менше ніж на 50 % (у тому числі по споживанню імпортованого природного газу на душу населення займає перше місце в світі).</a:t>
            </a:r>
          </a:p>
        </p:txBody>
      </p:sp>
      <p:pic>
        <p:nvPicPr>
          <p:cNvPr id="5" name="Рисунок 4" descr="3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57188"/>
            <a:ext cx="4000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yak-vikoristovuvati-prirodniy-g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3286125"/>
            <a:ext cx="40005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2938" y="357188"/>
            <a:ext cx="7929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latin typeface="Cambria" pitchFamily="18" charset="0"/>
              </a:rPr>
              <a:t>Абсорбційне очищення газу 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14813" y="1143000"/>
            <a:ext cx="4572000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ambria" pitchFamily="18" charset="0"/>
              </a:rPr>
              <a:t>Видаляння з допомогою рідких абсорбентів домішок </a:t>
            </a:r>
            <a:r>
              <a:rPr lang="en-US" sz="2200">
                <a:latin typeface="Rockwell"/>
              </a:rPr>
              <a:t>H</a:t>
            </a:r>
            <a:r>
              <a:rPr lang="en-US" sz="2200" baseline="-25000">
                <a:latin typeface="Rockwell"/>
              </a:rPr>
              <a:t>2</a:t>
            </a:r>
            <a:r>
              <a:rPr lang="en-US" sz="2200">
                <a:latin typeface="Rockwell"/>
              </a:rPr>
              <a:t>S, CO</a:t>
            </a:r>
            <a:r>
              <a:rPr lang="en-US" sz="2200" baseline="-25000">
                <a:latin typeface="Rockwell"/>
              </a:rPr>
              <a:t>2</a:t>
            </a:r>
            <a:r>
              <a:rPr lang="en-US" sz="2200">
                <a:latin typeface="Rockwell"/>
              </a:rPr>
              <a:t>, </a:t>
            </a:r>
            <a:r>
              <a:rPr lang="ru-RU" sz="2200">
                <a:latin typeface="Cambria" pitchFamily="18" charset="0"/>
              </a:rPr>
              <a:t>органічних сполук сірки та ін. з природного і нафтового газів (газових сумішей). Здійснюється в основному на газопереробних заводах  з метою запобігання забруднення повітряного басейну (в районах з промисловими та іншими об'єктами, що переробляють або споживають газ), захисту газотранспортних систем від корозії, виділення домішок як сировини для отримання сірки, меркаптанів.</a:t>
            </a:r>
          </a:p>
        </p:txBody>
      </p:sp>
      <p:pic>
        <p:nvPicPr>
          <p:cNvPr id="9" name="Рисунок 8" descr="00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357313"/>
            <a:ext cx="3571875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0" y="142875"/>
            <a:ext cx="67151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6600">
                <a:latin typeface="Cambria" pitchFamily="18" charset="0"/>
              </a:rPr>
              <a:t>Екологія</a:t>
            </a:r>
            <a:endParaRPr lang="ru-RU" sz="6600"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00563" y="1214438"/>
            <a:ext cx="4214812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mbria" pitchFamily="18" charset="0"/>
              </a:rPr>
              <a:t>В екологічному відношенні природний газ є найчистішим видом мінерального палива. При згорянні його утворюється значно меншу кількість шкідливих речовин в порівнянні з іншими видами палива. Спалювання величезної ккількості природного газу призводить до  збільшення вуглекислого газу в атмосфері який є парниковим газом. У зв'язку з цим в 1997 році деякими країнами був підписаний Кіотський протокол щодо обмеження парникового ефекту.</a:t>
            </a:r>
          </a:p>
        </p:txBody>
      </p:sp>
      <p:pic>
        <p:nvPicPr>
          <p:cNvPr id="7" name="Рисунок 6" descr="181531_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214438"/>
            <a:ext cx="3929062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" y="285750"/>
            <a:ext cx="8429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>
                <a:latin typeface="Cambria" pitchFamily="18" charset="0"/>
              </a:rPr>
              <a:t>Отруйні властивості природного газу</a:t>
            </a:r>
            <a:endParaRPr lang="ru-RU" sz="4000"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1714500"/>
            <a:ext cx="50006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mbria" pitchFamily="18" charset="0"/>
              </a:rPr>
              <a:t>Природний газ створює удушаючу дію на організм людини. В атмосферному повітрі населених пунктів, у повітрі робочої зони і у воді водоймищ санітарно - побутового водокористування встановлюються гранично допустимі концентрації шкідливих речовин, які затверджуються Міністерством охорони здоров'я України. Із газових компонентів природних і нафтових газів особливо токсичним є сірководень, його запах відчувається при вмісті в повітрі 0,0014-0,0023 мг/л. Сірководень — отрута, що викликає параліч органів дихання й серця. Концентрація сірководню 0,06 мг/л викликає головний біль. При концентраціях 1 мг/л і вище настають гостре отруєння і смерть.</a:t>
            </a:r>
          </a:p>
        </p:txBody>
      </p:sp>
      <p:pic>
        <p:nvPicPr>
          <p:cNvPr id="6" name="Рисунок 5" descr="ga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1500188"/>
            <a:ext cx="3429000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4313" y="142875"/>
            <a:ext cx="8929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>
                <a:latin typeface="Cambria" pitchFamily="18" charset="0"/>
              </a:rPr>
              <a:t>Вибухова сила природного газу</a:t>
            </a:r>
          </a:p>
        </p:txBody>
      </p:sp>
      <p:sp>
        <p:nvSpPr>
          <p:cNvPr id="32770" name="TextBox 4"/>
          <p:cNvSpPr txBox="1">
            <a:spLocks noChangeArrowheads="1"/>
          </p:cNvSpPr>
          <p:nvPr/>
        </p:nvSpPr>
        <p:spPr bwMode="auto">
          <a:xfrm>
            <a:off x="500063" y="1000125"/>
            <a:ext cx="7786687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Вибух газу, який стався </a:t>
            </a:r>
            <a:r>
              <a:rPr lang="ru-RU">
                <a:latin typeface="Cambria" pitchFamily="18" charset="0"/>
                <a:hlinkClick r:id="rId2" tooltip="13 жовтня"/>
              </a:rPr>
              <a:t>13 жовтня</a:t>
            </a:r>
            <a:r>
              <a:rPr lang="ru-RU">
                <a:latin typeface="Cambria" pitchFamily="18" charset="0"/>
              </a:rPr>
              <a:t> </a:t>
            </a:r>
            <a:r>
              <a:rPr lang="ru-RU">
                <a:latin typeface="Cambria" pitchFamily="18" charset="0"/>
                <a:hlinkClick r:id="rId3" tooltip="2007"/>
              </a:rPr>
              <a:t>2007</a:t>
            </a:r>
            <a:r>
              <a:rPr lang="ru-RU">
                <a:latin typeface="Cambria" pitchFamily="18" charset="0"/>
              </a:rPr>
              <a:t> року в </a:t>
            </a:r>
            <a:r>
              <a:rPr lang="ru-RU">
                <a:latin typeface="Cambria" pitchFamily="18" charset="0"/>
                <a:hlinkClick r:id="rId4" tooltip="Дніпропетровськ"/>
              </a:rPr>
              <a:t>Дніпропетровську</a:t>
            </a:r>
            <a:r>
              <a:rPr lang="ru-RU">
                <a:latin typeface="Cambria" pitchFamily="18" charset="0"/>
              </a:rPr>
              <a:t> в 10-поверховому будинку за адресою: вул. Мандриківська, 127 і є однією з наймасштабніших українських трагедій </a:t>
            </a:r>
            <a:r>
              <a:rPr lang="ru-RU">
                <a:latin typeface="Cambria" pitchFamily="18" charset="0"/>
                <a:hlinkClick r:id="rId3" tooltip="2007"/>
              </a:rPr>
              <a:t>2007</a:t>
            </a:r>
            <a:r>
              <a:rPr lang="ru-RU">
                <a:latin typeface="Cambria" pitchFamily="18" charset="0"/>
              </a:rPr>
              <a:t> року.</a:t>
            </a:r>
          </a:p>
          <a:p>
            <a:r>
              <a:rPr lang="ru-RU">
                <a:latin typeface="Cambria" pitchFamily="18" charset="0"/>
              </a:rPr>
              <a:t>Вибух стався у третьому під'їзді будинку і пролунав 13 жовтня 2007 року близько 10:30. Він був таким масштабним, що ледве не зруйнував сусідні будівлі. Під'їзд був зруйнований повністю, ще три інших під'їзда теж зазнали пошкоджень. Усього 23 особи загинули, ще 20 були поранені.</a:t>
            </a:r>
          </a:p>
          <a:p>
            <a:endParaRPr lang="ru-RU">
              <a:latin typeface="Cambria" pitchFamily="18" charset="0"/>
            </a:endParaRPr>
          </a:p>
        </p:txBody>
      </p:sp>
      <p:pic>
        <p:nvPicPr>
          <p:cNvPr id="32771" name="Рисунок 7" descr="38019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13" y="3143250"/>
            <a:ext cx="508317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46238"/>
            <a:ext cx="8686800" cy="45259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Виконали: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учениці 11-Б класу </a:t>
            </a:r>
          </a:p>
          <a:p>
            <a:pPr>
              <a:buFont typeface="Wingdings 2" pitchFamily="18" charset="2"/>
              <a:buNone/>
            </a:pPr>
            <a:r>
              <a:rPr lang="uk-UA" smtClean="0"/>
              <a:t>гімназії “Троєщина”</a:t>
            </a:r>
          </a:p>
          <a:p>
            <a:pPr>
              <a:buFont typeface="Wingdings 2" pitchFamily="18" charset="2"/>
              <a:buNone/>
            </a:pPr>
            <a:r>
              <a:rPr lang="uk-UA" smtClean="0"/>
              <a:t>Воскобойник Тетяна і Потапова Владислава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7188" y="500063"/>
            <a:ext cx="4071937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mbria" pitchFamily="18" charset="0"/>
              </a:rPr>
              <a:t>Природний газ- суміш газів, що утворилася в надрах землі при анаеробному розкладанні органічних речовин. Як правило, це суміш газоподібних вуглеводнів (метану, етану, пропану, бутану тощо)</a:t>
            </a:r>
          </a:p>
        </p:txBody>
      </p:sp>
      <p:pic>
        <p:nvPicPr>
          <p:cNvPr id="15362" name="Рисунок 4" descr="1_600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714375"/>
            <a:ext cx="4286250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75" y="285750"/>
            <a:ext cx="82867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>
                <a:latin typeface="Cambria" pitchFamily="18" charset="0"/>
              </a:rPr>
              <a:t> </a:t>
            </a:r>
            <a:r>
              <a:rPr lang="ru-RU" sz="2700">
                <a:latin typeface="Cambria" pitchFamily="18" charset="0"/>
              </a:rPr>
              <a:t>Природний газ - широко використовується як високоекономічне паливо на електростанціях, у чорній та кольоровій металургії, цементній та скляній промисловості, у процесі виробництва будматеріалів та для комунально-побутових потреб, а також як сировина для отримання багатьох органічних сполук.</a:t>
            </a:r>
          </a:p>
        </p:txBody>
      </p:sp>
      <p:pic>
        <p:nvPicPr>
          <p:cNvPr id="6" name="Рисунок 5" descr="P809120938705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3571875"/>
            <a:ext cx="3744913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prirodniy-ga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3571875"/>
            <a:ext cx="36750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" y="1071563"/>
            <a:ext cx="8286750" cy="466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700">
                <a:latin typeface="Cambria" pitchFamily="18" charset="0"/>
              </a:rPr>
              <a:t>Природний газ – є корисною копалиною. Часто є побічним газом при видобутку нафти. </a:t>
            </a:r>
            <a:r>
              <a:rPr lang="ru-RU" sz="2700">
                <a:latin typeface="Cambria" pitchFamily="18" charset="0"/>
              </a:rPr>
              <a:t>Природний газ у пластових умовах (умовах залягання в земних надрах) знаходиться в газоподібному стані у вигляді окремих скупчень (газові поклади) або у вигляді газової шапки нафтогазових родовищ — це вільний газ, або в розчиненому стані в нафті або воді (у пластових умовах), а в стандартних умовах (0,101325 МПа і 20 °C) — тільки в газоподібному стані. Також природний газ може знаходитися у вигляді газогідратів.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214313"/>
            <a:ext cx="7143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6000">
                <a:latin typeface="Cambria" pitchFamily="18" charset="0"/>
              </a:rPr>
              <a:t>Хімічний склад</a:t>
            </a:r>
            <a:endParaRPr lang="ru-RU" sz="6000"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29000" y="1428750"/>
            <a:ext cx="5286375" cy="498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ambria" pitchFamily="18" charset="0"/>
              </a:rPr>
              <a:t>Основну частину природного газу складає </a:t>
            </a:r>
            <a:r>
              <a:rPr lang="uk-UA" sz="2000" b="1" u="sng">
                <a:latin typeface="Cambria" pitchFamily="18" charset="0"/>
              </a:rPr>
              <a:t>метан </a:t>
            </a:r>
            <a:r>
              <a:rPr lang="en-US" sz="2000" b="1" u="sng">
                <a:latin typeface="Rockwell"/>
              </a:rPr>
              <a:t>(CH</a:t>
            </a:r>
            <a:r>
              <a:rPr lang="en-US" sz="2000" b="1" u="sng" baseline="-25000">
                <a:latin typeface="Rockwell"/>
              </a:rPr>
              <a:t>4</a:t>
            </a:r>
            <a:r>
              <a:rPr lang="en-US" sz="2000" b="1" u="sng">
                <a:latin typeface="Rockwell"/>
              </a:rPr>
              <a:t>)</a:t>
            </a:r>
            <a:r>
              <a:rPr lang="en-US" sz="2000">
                <a:latin typeface="Rockwell"/>
              </a:rPr>
              <a:t> —</a:t>
            </a:r>
            <a:r>
              <a:rPr lang="uk-UA" sz="2000">
                <a:latin typeface="Cambria" pitchFamily="18" charset="0"/>
              </a:rPr>
              <a:t> до 98%. До складу природного газу входить більш важкі вуглеводні.</a:t>
            </a:r>
          </a:p>
          <a:p>
            <a:pPr>
              <a:buClr>
                <a:schemeClr val="tx1"/>
              </a:buClr>
              <a:buSzPct val="200000"/>
              <a:buFontTx/>
              <a:buChar char="-"/>
            </a:pPr>
            <a:r>
              <a:rPr lang="uk-UA" sz="2000">
                <a:latin typeface="Cambria" pitchFamily="18" charset="0"/>
              </a:rPr>
              <a:t>етан </a:t>
            </a:r>
            <a:r>
              <a:rPr lang="en-US" sz="2000">
                <a:latin typeface="Rockwell"/>
              </a:rPr>
              <a:t>(C</a:t>
            </a:r>
            <a:r>
              <a:rPr lang="en-US" sz="2000" baseline="-25000">
                <a:latin typeface="Rockwell"/>
              </a:rPr>
              <a:t>2</a:t>
            </a:r>
            <a:r>
              <a:rPr lang="en-US" sz="2000">
                <a:latin typeface="Rockwell"/>
              </a:rPr>
              <a:t>H</a:t>
            </a:r>
            <a:r>
              <a:rPr lang="en-US" sz="2000" baseline="-25000">
                <a:latin typeface="Rockwell"/>
              </a:rPr>
              <a:t>6</a:t>
            </a:r>
            <a:r>
              <a:rPr lang="en-US" sz="2000">
                <a:latin typeface="Rockwell"/>
              </a:rPr>
              <a:t>)</a:t>
            </a:r>
            <a:endParaRPr lang="uk-UA" sz="2000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  <a:buFontTx/>
              <a:buChar char="-"/>
            </a:pPr>
            <a:r>
              <a:rPr lang="uk-UA" sz="2000">
                <a:latin typeface="Cambria" pitchFamily="18" charset="0"/>
              </a:rPr>
              <a:t>пропан </a:t>
            </a:r>
            <a:r>
              <a:rPr lang="en-US" sz="2000">
                <a:latin typeface="Rockwell"/>
              </a:rPr>
              <a:t>(C</a:t>
            </a:r>
            <a:r>
              <a:rPr lang="en-US" sz="2000" baseline="-25000">
                <a:latin typeface="Rockwell"/>
              </a:rPr>
              <a:t>3</a:t>
            </a:r>
            <a:r>
              <a:rPr lang="en-US" sz="2000">
                <a:latin typeface="Rockwell"/>
              </a:rPr>
              <a:t>H</a:t>
            </a:r>
            <a:r>
              <a:rPr lang="en-US" sz="2000" baseline="-25000">
                <a:latin typeface="Rockwell"/>
              </a:rPr>
              <a:t>8</a:t>
            </a:r>
            <a:r>
              <a:rPr lang="en-US" sz="2000">
                <a:latin typeface="Rockwell"/>
              </a:rPr>
              <a:t>)</a:t>
            </a:r>
            <a:endParaRPr lang="uk-UA" sz="2000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  <a:buFontTx/>
              <a:buChar char="-"/>
            </a:pPr>
            <a:r>
              <a:rPr lang="uk-UA" sz="2000">
                <a:latin typeface="Cambria" pitchFamily="18" charset="0"/>
              </a:rPr>
              <a:t>бутан (сполука) </a:t>
            </a:r>
            <a:r>
              <a:rPr lang="en-US" sz="2000">
                <a:latin typeface="Rockwell"/>
              </a:rPr>
              <a:t>(C</a:t>
            </a:r>
            <a:r>
              <a:rPr lang="en-US" sz="2000" baseline="-25000">
                <a:latin typeface="Rockwell"/>
              </a:rPr>
              <a:t>4</a:t>
            </a:r>
            <a:r>
              <a:rPr lang="en-US" sz="2000">
                <a:latin typeface="Rockwell"/>
              </a:rPr>
              <a:t>H</a:t>
            </a:r>
            <a:r>
              <a:rPr lang="en-US" sz="2000" baseline="-25000">
                <a:latin typeface="Rockwell"/>
              </a:rPr>
              <a:t>10</a:t>
            </a:r>
            <a:r>
              <a:rPr lang="en-US" sz="2000">
                <a:latin typeface="Rockwell"/>
              </a:rPr>
              <a:t>)</a:t>
            </a:r>
            <a:endParaRPr lang="uk-UA" sz="2000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</a:pPr>
            <a:endParaRPr lang="uk-UA" sz="2000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</a:pPr>
            <a:r>
              <a:rPr lang="uk-UA" sz="2000">
                <a:latin typeface="Cambria" pitchFamily="18" charset="0"/>
              </a:rPr>
              <a:t>Гомологи метану,а також інші невуглеводні речовини:</a:t>
            </a:r>
          </a:p>
          <a:p>
            <a:pPr>
              <a:buClr>
                <a:schemeClr val="tx1"/>
              </a:buClr>
              <a:buSzPct val="200000"/>
              <a:buFontTx/>
              <a:buChar char="-"/>
            </a:pPr>
            <a:r>
              <a:rPr lang="uk-UA" sz="2000">
                <a:latin typeface="Cambria" pitchFamily="18" charset="0"/>
              </a:rPr>
              <a:t>водень </a:t>
            </a:r>
            <a:r>
              <a:rPr lang="en-US" sz="2000">
                <a:latin typeface="Rockwell"/>
              </a:rPr>
              <a:t>(H</a:t>
            </a:r>
            <a:r>
              <a:rPr lang="en-US" sz="2000" baseline="-25000">
                <a:latin typeface="Rockwell"/>
              </a:rPr>
              <a:t>2</a:t>
            </a:r>
            <a:r>
              <a:rPr lang="en-US" sz="2000">
                <a:latin typeface="Rockwell"/>
              </a:rPr>
              <a:t>)</a:t>
            </a:r>
            <a:endParaRPr lang="uk-UA" sz="2000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  <a:buFontTx/>
              <a:buChar char="-"/>
            </a:pPr>
            <a:r>
              <a:rPr lang="uk-UA" sz="2000">
                <a:latin typeface="Cambria" pitchFamily="18" charset="0"/>
              </a:rPr>
              <a:t>сірководень </a:t>
            </a:r>
            <a:r>
              <a:rPr lang="en-US" sz="2000">
                <a:latin typeface="Rockwell"/>
              </a:rPr>
              <a:t> (H</a:t>
            </a:r>
            <a:r>
              <a:rPr lang="en-US" sz="2000" baseline="-25000">
                <a:latin typeface="Rockwell"/>
              </a:rPr>
              <a:t>2</a:t>
            </a:r>
            <a:r>
              <a:rPr lang="en-US" sz="2000">
                <a:latin typeface="Rockwell"/>
              </a:rPr>
              <a:t>S)</a:t>
            </a:r>
            <a:endParaRPr lang="uk-UA" sz="2000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  <a:buFontTx/>
              <a:buChar char="-"/>
            </a:pPr>
            <a:r>
              <a:rPr lang="uk-UA" sz="2000">
                <a:latin typeface="Cambria" pitchFamily="18" charset="0"/>
              </a:rPr>
              <a:t>диоксид вуглецю </a:t>
            </a:r>
            <a:r>
              <a:rPr lang="en-US" sz="2000">
                <a:latin typeface="Rockwell"/>
              </a:rPr>
              <a:t>(CO</a:t>
            </a:r>
            <a:r>
              <a:rPr lang="en-US" sz="2000" baseline="-25000">
                <a:latin typeface="Rockwell"/>
              </a:rPr>
              <a:t>2</a:t>
            </a:r>
            <a:r>
              <a:rPr lang="en-US" sz="2000">
                <a:latin typeface="Rockwell"/>
              </a:rPr>
              <a:t>)</a:t>
            </a:r>
            <a:endParaRPr lang="uk-UA" sz="2000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  <a:buFontTx/>
              <a:buChar char="-"/>
            </a:pPr>
            <a:r>
              <a:rPr lang="uk-UA" sz="2000">
                <a:latin typeface="Cambria" pitchFamily="18" charset="0"/>
              </a:rPr>
              <a:t>азот </a:t>
            </a:r>
            <a:r>
              <a:rPr lang="en-US" sz="2000">
                <a:latin typeface="Rockwell"/>
              </a:rPr>
              <a:t>(N</a:t>
            </a:r>
            <a:r>
              <a:rPr lang="en-US" sz="2000" baseline="-25000">
                <a:latin typeface="Rockwell"/>
              </a:rPr>
              <a:t>2</a:t>
            </a:r>
            <a:r>
              <a:rPr lang="en-US" sz="2000">
                <a:latin typeface="Rockwell"/>
              </a:rPr>
              <a:t>)</a:t>
            </a:r>
            <a:endParaRPr lang="uk-UA" sz="2000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  <a:buFontTx/>
              <a:buChar char="-"/>
            </a:pPr>
            <a:r>
              <a:rPr lang="uk-UA" sz="2000">
                <a:latin typeface="Cambria" pitchFamily="18" charset="0"/>
              </a:rPr>
              <a:t>гелій </a:t>
            </a:r>
            <a:r>
              <a:rPr lang="ru-RU" sz="2000">
                <a:latin typeface="Cambria" pitchFamily="18" charset="0"/>
              </a:rPr>
              <a:t>(Не</a:t>
            </a:r>
            <a:r>
              <a:rPr lang="ru-RU" sz="2000" baseline="-25000">
                <a:latin typeface="Cambria" pitchFamily="18" charset="0"/>
              </a:rPr>
              <a:t>2</a:t>
            </a:r>
            <a:r>
              <a:rPr lang="ru-RU" sz="2000">
                <a:latin typeface="Cambria" pitchFamily="18" charset="0"/>
              </a:rPr>
              <a:t>) </a:t>
            </a:r>
            <a:endParaRPr lang="uk-UA">
              <a:latin typeface="Cambria" pitchFamily="18" charset="0"/>
            </a:endParaRPr>
          </a:p>
          <a:p>
            <a:pPr>
              <a:buClr>
                <a:schemeClr val="tx1"/>
              </a:buClr>
              <a:buSzPct val="200000"/>
            </a:pPr>
            <a:endParaRPr lang="ru-RU">
              <a:latin typeface="Cambria" pitchFamily="18" charset="0"/>
            </a:endParaRPr>
          </a:p>
        </p:txBody>
      </p:sp>
      <p:pic>
        <p:nvPicPr>
          <p:cNvPr id="18435" name="Рисунок 5" descr="methan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071688"/>
            <a:ext cx="2786063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0" y="500063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>
                <a:latin typeface="Cambria" pitchFamily="18" charset="0"/>
              </a:rPr>
              <a:t>Властивості природного газу</a:t>
            </a:r>
            <a:endParaRPr lang="ru-RU" sz="4000"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1500" y="1785938"/>
            <a:ext cx="714375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Фізико-хімічні властивості, параметри яких характеризують газ (газоконденсат) за умов пластових тисків і температури:</a:t>
            </a:r>
          </a:p>
          <a:p>
            <a:pPr>
              <a:buFontTx/>
              <a:buChar char="-"/>
            </a:pPr>
            <a:r>
              <a:rPr lang="uk-UA" sz="2400">
                <a:latin typeface="Cambria" pitchFamily="18" charset="0"/>
              </a:rPr>
              <a:t> густина </a:t>
            </a:r>
          </a:p>
          <a:p>
            <a:pPr>
              <a:buFontTx/>
              <a:buChar char="-"/>
            </a:pPr>
            <a:r>
              <a:rPr lang="uk-UA" sz="2400">
                <a:latin typeface="Cambria" pitchFamily="18" charset="0"/>
              </a:rPr>
              <a:t> в</a:t>
            </a:r>
            <a:r>
              <a:rPr lang="en-US" sz="2400">
                <a:latin typeface="Rockwell"/>
              </a:rPr>
              <a:t>’</a:t>
            </a:r>
            <a:r>
              <a:rPr lang="uk-UA" sz="2400">
                <a:latin typeface="Cambria" pitchFamily="18" charset="0"/>
              </a:rPr>
              <a:t>язкість</a:t>
            </a:r>
          </a:p>
          <a:p>
            <a:pPr>
              <a:buFontTx/>
              <a:buChar char="-"/>
            </a:pPr>
            <a:r>
              <a:rPr lang="ru-RU" sz="2400">
                <a:latin typeface="Cambria" pitchFamily="18" charset="0"/>
              </a:rPr>
              <a:t> вологовміст</a:t>
            </a:r>
          </a:p>
          <a:p>
            <a:pPr>
              <a:buFontTx/>
              <a:buChar char="-"/>
            </a:pPr>
            <a:r>
              <a:rPr lang="uk-UA" sz="2400">
                <a:latin typeface="Cambria" pitchFamily="18" charset="0"/>
              </a:rPr>
              <a:t> зворотна конденсація</a:t>
            </a:r>
          </a:p>
          <a:p>
            <a:pPr>
              <a:buFontTx/>
              <a:buChar char="-"/>
            </a:pPr>
            <a:r>
              <a:rPr lang="uk-UA" sz="2400">
                <a:latin typeface="Cambria" pitchFamily="18" charset="0"/>
              </a:rPr>
              <a:t>критична температура і тиск</a:t>
            </a:r>
          </a:p>
          <a:p>
            <a:pPr>
              <a:buFontTx/>
              <a:buChar char="-"/>
            </a:pPr>
            <a:r>
              <a:rPr lang="uk-UA" sz="2400">
                <a:latin typeface="Cambria" pitchFamily="18" charset="0"/>
              </a:rPr>
              <a:t>об</a:t>
            </a:r>
            <a:r>
              <a:rPr lang="en-US" sz="2400">
                <a:latin typeface="Rockwell"/>
              </a:rPr>
              <a:t>’</a:t>
            </a:r>
            <a:r>
              <a:rPr lang="uk-UA" sz="2400">
                <a:latin typeface="Cambria" pitchFamily="18" charset="0"/>
              </a:rPr>
              <a:t>ємний коефіцієнт</a:t>
            </a:r>
          </a:p>
          <a:p>
            <a:r>
              <a:rPr lang="uk-UA" sz="2400">
                <a:latin typeface="Cambria" pitchFamily="18" charset="0"/>
              </a:rPr>
              <a:t>- Коефіцієнт стисливості</a:t>
            </a:r>
          </a:p>
        </p:txBody>
      </p:sp>
      <p:pic>
        <p:nvPicPr>
          <p:cNvPr id="20483" name="Рисунок 6" descr="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3214688"/>
            <a:ext cx="373380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357188"/>
            <a:ext cx="7929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800">
                <a:latin typeface="Cambria" pitchFamily="18" charset="0"/>
              </a:rPr>
              <a:t>Фізичні властивості</a:t>
            </a:r>
            <a:endParaRPr lang="ru-RU" sz="4800"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14375" y="1428750"/>
            <a:ext cx="75009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Cambria" pitchFamily="18" charset="0"/>
              </a:rPr>
              <a:t>Орієнтовані фізичні властивості:</a:t>
            </a:r>
            <a:endParaRPr lang="en-US" sz="2400">
              <a:latin typeface="Rockwell"/>
            </a:endParaRPr>
          </a:p>
          <a:p>
            <a:endParaRPr lang="uk-UA" sz="240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uk-UA" sz="2400">
                <a:latin typeface="Cambria" pitchFamily="18" charset="0"/>
              </a:rPr>
              <a:t>густина: </a:t>
            </a:r>
            <a:r>
              <a:rPr lang="el-GR" sz="2400">
                <a:latin typeface="Cambria" pitchFamily="18" charset="0"/>
              </a:rPr>
              <a:t>ρ = 0,7 </a:t>
            </a:r>
            <a:r>
              <a:rPr lang="ru-RU" sz="2400">
                <a:latin typeface="Cambria" pitchFamily="18" charset="0"/>
              </a:rPr>
              <a:t>кг/м³ (сухий газоподібний) або 400 кг/м³ </a:t>
            </a:r>
            <a:r>
              <a:rPr lang="en-US" sz="2400">
                <a:latin typeface="Rockwell"/>
              </a:rPr>
              <a:t>(</a:t>
            </a:r>
            <a:r>
              <a:rPr lang="ru-RU" sz="2400">
                <a:latin typeface="Cambria" pitchFamily="18" charset="0"/>
              </a:rPr>
              <a:t>рідкий</a:t>
            </a:r>
            <a:r>
              <a:rPr lang="en-US" sz="2400">
                <a:latin typeface="Rockwell"/>
              </a:rPr>
              <a:t>)</a:t>
            </a:r>
          </a:p>
          <a:p>
            <a:endParaRPr lang="ru-RU" sz="240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uk-UA" sz="2400">
                <a:latin typeface="Cambria" pitchFamily="18" charset="0"/>
              </a:rPr>
              <a:t>температура займання: </a:t>
            </a:r>
            <a:r>
              <a:rPr lang="en-US" sz="2400">
                <a:latin typeface="Rockwell"/>
              </a:rPr>
              <a:t>t = 650 °C</a:t>
            </a:r>
          </a:p>
          <a:p>
            <a:endParaRPr lang="uk-UA" sz="240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uk-UA" sz="2400">
                <a:latin typeface="Cambria" pitchFamily="18" charset="0"/>
              </a:rPr>
              <a:t>теплота згоряння :</a:t>
            </a:r>
            <a:r>
              <a:rPr lang="ru-RU" sz="2400">
                <a:latin typeface="Cambria" pitchFamily="18" charset="0"/>
              </a:rPr>
              <a:t> 16 — 34 МДж/м³ (для газоподібного)</a:t>
            </a:r>
            <a:endParaRPr lang="en-US" sz="2400">
              <a:latin typeface="Rockwell"/>
            </a:endParaRPr>
          </a:p>
          <a:p>
            <a:endParaRPr lang="ru-RU" sz="2400">
              <a:latin typeface="Cambria" pitchFamily="18" charset="0"/>
            </a:endParaRPr>
          </a:p>
          <a:p>
            <a:r>
              <a:rPr lang="uk-UA" sz="2400">
                <a:latin typeface="Cambria" pitchFamily="18" charset="0"/>
              </a:rPr>
              <a:t>- </a:t>
            </a:r>
            <a:r>
              <a:rPr lang="ru-RU" sz="2400">
                <a:latin typeface="Cambria" pitchFamily="18" charset="0"/>
              </a:rPr>
              <a:t>октанове число при використанні на двигунах згоряння: 120 — 130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28750" y="357188"/>
            <a:ext cx="6143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Cambria" pitchFamily="18" charset="0"/>
              </a:rPr>
              <a:t>Видобуток природного газу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43438" y="1071563"/>
            <a:ext cx="4071937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mbria" pitchFamily="18" charset="0"/>
              </a:rPr>
              <a:t>Природний газ знаходиться в землі на глибині від 1000 метрів до декількох кілометрів. У надрах газ знаходиться в мікроскопічних порожнечах, називаних порами. Газ добувають з надр землі за допомогою свердловин.  Шпари намагаються розмістити рівномірно по всій території родовища. Газ виходить з надр внаслідок того, що в шарі перебуває під тиском, що значно перевищує атмосферний. Таким чином, рушійною силою є різниця тисків у шарі і системі збору.</a:t>
            </a:r>
          </a:p>
        </p:txBody>
      </p:sp>
      <p:pic>
        <p:nvPicPr>
          <p:cNvPr id="6" name="Рисунок 5" descr="6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214438"/>
            <a:ext cx="40005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71500" y="357188"/>
            <a:ext cx="8143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Cambria" pitchFamily="18" charset="0"/>
              </a:rPr>
              <a:t>Транспортування природного газу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0" y="1357313"/>
            <a:ext cx="4071938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ambria" pitchFamily="18" charset="0"/>
              </a:rPr>
              <a:t>Основним видом транспорту є трубопровідний. Газ під тиском, як правило, до 75 атмосфер (кгс/см²) рухається по трубах діаметром до 1420 мм. В міру просування газу по трубопроводу він втрачає енергію, переборюючи сили тертя як між газом і стінкою труби, так і між шарами газу. Загальна довжина магістральних газопроводів в Україні становить 35,6 тис.км. </a:t>
            </a:r>
          </a:p>
        </p:txBody>
      </p:sp>
      <p:pic>
        <p:nvPicPr>
          <p:cNvPr id="7" name="Рисунок 6" descr="784765_704623_135331642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500188"/>
            <a:ext cx="4000500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232</TotalTime>
  <Words>997</Words>
  <Application>Microsoft Office PowerPoint</Application>
  <PresentationFormat>Екран (4:3)</PresentationFormat>
  <Paragraphs>65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19</vt:i4>
      </vt:variant>
    </vt:vector>
  </HeadingPairs>
  <TitlesOfParts>
    <vt:vector size="33" baseType="lpstr">
      <vt:lpstr>Arial</vt:lpstr>
      <vt:lpstr>Cambria</vt:lpstr>
      <vt:lpstr>Wingdings 2</vt:lpstr>
      <vt:lpstr>Calibri</vt:lpstr>
      <vt:lpstr>Rockwell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Таня</cp:lastModifiedBy>
  <cp:revision>28</cp:revision>
  <dcterms:created xsi:type="dcterms:W3CDTF">2012-12-25T14:40:31Z</dcterms:created>
  <dcterms:modified xsi:type="dcterms:W3CDTF">2014-10-16T16:09:24Z</dcterms:modified>
</cp:coreProperties>
</file>